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y="5143500" cx="9144000"/>
  <p:notesSz cx="6858000" cy="9144000"/>
  <p:embeddedFontLst>
    <p:embeddedFont>
      <p:font typeface="Montserrat"/>
      <p:regular r:id="rId21"/>
      <p:bold r:id="rId22"/>
      <p:italic r:id="rId23"/>
      <p:boldItalic r:id="rId24"/>
    </p:embeddedFont>
    <p:embeddedFont>
      <p:font typeface="Lato"/>
      <p:regular r:id="rId25"/>
      <p:bold r:id="rId26"/>
      <p:italic r:id="rId27"/>
      <p:boldItalic r:id="rId2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font" Target="fonts/Montserrat-bold.fntdata"/><Relationship Id="rId21" Type="http://schemas.openxmlformats.org/officeDocument/2006/relationships/font" Target="fonts/Montserrat-regular.fntdata"/><Relationship Id="rId24" Type="http://schemas.openxmlformats.org/officeDocument/2006/relationships/font" Target="fonts/Montserrat-boldItalic.fntdata"/><Relationship Id="rId23" Type="http://schemas.openxmlformats.org/officeDocument/2006/relationships/font" Target="fonts/Montserrat-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Lato-bold.fntdata"/><Relationship Id="rId25" Type="http://schemas.openxmlformats.org/officeDocument/2006/relationships/font" Target="fonts/Lato-regular.fntdata"/><Relationship Id="rId28" Type="http://schemas.openxmlformats.org/officeDocument/2006/relationships/font" Target="fonts/Lato-boldItalic.fntdata"/><Relationship Id="rId27" Type="http://schemas.openxmlformats.org/officeDocument/2006/relationships/font" Target="fonts/Lato-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 name="Shape 130"/>
        <p:cNvGrpSpPr/>
        <p:nvPr/>
      </p:nvGrpSpPr>
      <p:grpSpPr>
        <a:xfrm>
          <a:off x="0" y="0"/>
          <a:ext cx="0" cy="0"/>
          <a:chOff x="0" y="0"/>
          <a:chExt cx="0" cy="0"/>
        </a:xfrm>
      </p:grpSpPr>
      <p:sp>
        <p:nvSpPr>
          <p:cNvPr id="131" name="Google Shape;13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3" name="Shape 193"/>
        <p:cNvGrpSpPr/>
        <p:nvPr/>
      </p:nvGrpSpPr>
      <p:grpSpPr>
        <a:xfrm>
          <a:off x="0" y="0"/>
          <a:ext cx="0" cy="0"/>
          <a:chOff x="0" y="0"/>
          <a:chExt cx="0" cy="0"/>
        </a:xfrm>
      </p:grpSpPr>
      <p:sp>
        <p:nvSpPr>
          <p:cNvPr id="194" name="Google Shape;194;g88b44c8be9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88b44c8be9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0" name="Shape 200"/>
        <p:cNvGrpSpPr/>
        <p:nvPr/>
      </p:nvGrpSpPr>
      <p:grpSpPr>
        <a:xfrm>
          <a:off x="0" y="0"/>
          <a:ext cx="0" cy="0"/>
          <a:chOff x="0" y="0"/>
          <a:chExt cx="0" cy="0"/>
        </a:xfrm>
      </p:grpSpPr>
      <p:sp>
        <p:nvSpPr>
          <p:cNvPr id="201" name="Google Shape;201;g88b0efe78b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88b0efe78b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a:t>Products, not UvA related work</a:t>
            </a:r>
            <a:endParaRPr/>
          </a:p>
          <a:p>
            <a:pPr indent="0" lvl="0" marL="0" rtl="0" algn="l">
              <a:spcBef>
                <a:spcPts val="0"/>
              </a:spcBef>
              <a:spcAft>
                <a:spcPts val="0"/>
              </a:spcAft>
              <a:buNone/>
            </a:pPr>
            <a:r>
              <a:rPr lang="nl"/>
              <a:t>Behind? Because we are ambitious! Nothing too hard to handle!</a:t>
            </a:r>
            <a:endParaRPr/>
          </a:p>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8" name="Shape 208"/>
        <p:cNvGrpSpPr/>
        <p:nvPr/>
      </p:nvGrpSpPr>
      <p:grpSpPr>
        <a:xfrm>
          <a:off x="0" y="0"/>
          <a:ext cx="0" cy="0"/>
          <a:chOff x="0" y="0"/>
          <a:chExt cx="0" cy="0"/>
        </a:xfrm>
      </p:grpSpPr>
      <p:sp>
        <p:nvSpPr>
          <p:cNvPr id="209" name="Google Shape;209;g88b44c8be9_1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88b44c8be9_1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6" name="Shape 216"/>
        <p:cNvGrpSpPr/>
        <p:nvPr/>
      </p:nvGrpSpPr>
      <p:grpSpPr>
        <a:xfrm>
          <a:off x="0" y="0"/>
          <a:ext cx="0" cy="0"/>
          <a:chOff x="0" y="0"/>
          <a:chExt cx="0" cy="0"/>
        </a:xfrm>
      </p:grpSpPr>
      <p:sp>
        <p:nvSpPr>
          <p:cNvPr id="217" name="Google Shape;217;g88b0efe78b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88b0efe78b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nl" sz="1300">
                <a:latin typeface="Lato"/>
                <a:ea typeface="Lato"/>
                <a:cs typeface="Lato"/>
                <a:sym typeface="Lato"/>
              </a:rPr>
              <a:t>Website improvements: Design, information.</a:t>
            </a:r>
            <a:br>
              <a:rPr lang="nl" sz="1300">
                <a:latin typeface="Lato"/>
                <a:ea typeface="Lato"/>
                <a:cs typeface="Lato"/>
                <a:sym typeface="Lato"/>
              </a:rPr>
            </a:br>
            <a:r>
              <a:rPr lang="nl" sz="1300">
                <a:latin typeface="Lato"/>
                <a:ea typeface="Lato"/>
                <a:cs typeface="Lato"/>
                <a:sym typeface="Lato"/>
              </a:rPr>
              <a:t>Writing articles: Writing content focused on students.</a:t>
            </a:r>
            <a:br>
              <a:rPr lang="nl" sz="1300">
                <a:latin typeface="Lato"/>
                <a:ea typeface="Lato"/>
                <a:cs typeface="Lato"/>
                <a:sym typeface="Lato"/>
              </a:rPr>
            </a:br>
            <a:br>
              <a:rPr lang="nl" sz="1300">
                <a:latin typeface="Lato"/>
                <a:ea typeface="Lato"/>
                <a:cs typeface="Lato"/>
                <a:sym typeface="Lato"/>
              </a:rPr>
            </a:br>
            <a:r>
              <a:rPr lang="nl" sz="1300">
                <a:latin typeface="Lato"/>
                <a:ea typeface="Lato"/>
                <a:cs typeface="Lato"/>
                <a:sym typeface="Lato"/>
              </a:rPr>
              <a:t>Communication:  Start-ups, Students.</a:t>
            </a:r>
            <a:br>
              <a:rPr lang="nl" sz="1300">
                <a:latin typeface="Lato"/>
                <a:ea typeface="Lato"/>
                <a:cs typeface="Lato"/>
                <a:sym typeface="Lato"/>
              </a:rPr>
            </a:br>
            <a:r>
              <a:rPr lang="nl" sz="1300">
                <a:latin typeface="Lato"/>
                <a:ea typeface="Lato"/>
                <a:cs typeface="Lato"/>
                <a:sym typeface="Lato"/>
              </a:rPr>
              <a:t>AI challenges: Projects, Internships, Jobs.</a:t>
            </a:r>
            <a:br>
              <a:rPr lang="nl" sz="1300">
                <a:latin typeface="Lato"/>
                <a:ea typeface="Lato"/>
                <a:cs typeface="Lato"/>
                <a:sym typeface="Lato"/>
              </a:rPr>
            </a:br>
            <a:r>
              <a:rPr lang="nl" sz="1300">
                <a:latin typeface="Lato"/>
                <a:ea typeface="Lato"/>
                <a:cs typeface="Lato"/>
                <a:sym typeface="Lato"/>
              </a:rPr>
              <a:t>Business: SEO, Adsense, Business model overall.</a:t>
            </a:r>
            <a:br>
              <a:rPr lang="nl" sz="1300">
                <a:latin typeface="Lato"/>
                <a:ea typeface="Lato"/>
                <a:cs typeface="Lato"/>
                <a:sym typeface="Lato"/>
              </a:rPr>
            </a:br>
            <a:br>
              <a:rPr lang="nl" sz="1300">
                <a:latin typeface="Lato"/>
                <a:ea typeface="Lato"/>
                <a:cs typeface="Lato"/>
                <a:sym typeface="Lato"/>
              </a:rPr>
            </a:br>
            <a:r>
              <a:rPr lang="nl" sz="1300">
                <a:latin typeface="Lato"/>
                <a:ea typeface="Lato"/>
                <a:cs typeface="Lato"/>
                <a:sym typeface="Lato"/>
              </a:rPr>
              <a:t>Business ready website: Challenge overview and page done.</a:t>
            </a:r>
            <a:br>
              <a:rPr lang="nl" sz="1300">
                <a:latin typeface="Lato"/>
                <a:ea typeface="Lato"/>
                <a:cs typeface="Lato"/>
                <a:sym typeface="Lato"/>
              </a:rPr>
            </a:br>
            <a:r>
              <a:rPr lang="nl" sz="1300">
                <a:latin typeface="Lato"/>
                <a:ea typeface="Lato"/>
                <a:cs typeface="Lato"/>
                <a:sym typeface="Lato"/>
              </a:rPr>
              <a:t>Communication and business protocol: Formalize strategy regarding communication and business practices.</a:t>
            </a:r>
            <a:br>
              <a:rPr lang="nl" sz="1300">
                <a:latin typeface="Lato"/>
                <a:ea typeface="Lato"/>
                <a:cs typeface="Lato"/>
                <a:sym typeface="Lato"/>
              </a:rPr>
            </a:br>
            <a:r>
              <a:rPr lang="nl" sz="1300">
                <a:latin typeface="Lato"/>
                <a:ea typeface="Lato"/>
                <a:cs typeface="Lato"/>
                <a:sym typeface="Lato"/>
              </a:rPr>
              <a:t>AI challenges: Generate leads, be in contact with various start-ups</a:t>
            </a:r>
            <a:endParaRPr sz="1300">
              <a:latin typeface="Lato"/>
              <a:ea typeface="Lato"/>
              <a:cs typeface="Lato"/>
              <a:sym typeface="Lato"/>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3" name="Shape 223"/>
        <p:cNvGrpSpPr/>
        <p:nvPr/>
      </p:nvGrpSpPr>
      <p:grpSpPr>
        <a:xfrm>
          <a:off x="0" y="0"/>
          <a:ext cx="0" cy="0"/>
          <a:chOff x="0" y="0"/>
          <a:chExt cx="0" cy="0"/>
        </a:xfrm>
      </p:grpSpPr>
      <p:sp>
        <p:nvSpPr>
          <p:cNvPr id="224" name="Google Shape;224;g88b0efe78b_0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88b0efe78b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nl"/>
              <a:t>We prioritized the ongoing user stories because they are the base of our product. (Yellow)</a:t>
            </a:r>
            <a:endParaRPr/>
          </a:p>
          <a:p>
            <a:pPr indent="-298450" lvl="0" marL="457200" rtl="0" algn="l">
              <a:spcBef>
                <a:spcPts val="0"/>
              </a:spcBef>
              <a:spcAft>
                <a:spcPts val="0"/>
              </a:spcAft>
              <a:buSzPts val="1100"/>
              <a:buChar char="●"/>
            </a:pPr>
            <a:r>
              <a:rPr lang="nl"/>
              <a:t>Priority 4 - 12 are the stories w.r.t. our deliverables for sprint 2</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0" name="Shape 230"/>
        <p:cNvGrpSpPr/>
        <p:nvPr/>
      </p:nvGrpSpPr>
      <p:grpSpPr>
        <a:xfrm>
          <a:off x="0" y="0"/>
          <a:ext cx="0" cy="0"/>
          <a:chOff x="0" y="0"/>
          <a:chExt cx="0" cy="0"/>
        </a:xfrm>
      </p:grpSpPr>
      <p:sp>
        <p:nvSpPr>
          <p:cNvPr id="231" name="Google Shape;231;g88b44c8be9_2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88b44c8be9_2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nl"/>
              <a:t>While executing these stories we expect new stories to pop up as it is a “Rich” sprint.</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 name="Shape 136"/>
        <p:cNvGrpSpPr/>
        <p:nvPr/>
      </p:nvGrpSpPr>
      <p:grpSpPr>
        <a:xfrm>
          <a:off x="0" y="0"/>
          <a:ext cx="0" cy="0"/>
          <a:chOff x="0" y="0"/>
          <a:chExt cx="0" cy="0"/>
        </a:xfrm>
      </p:grpSpPr>
      <p:sp>
        <p:nvSpPr>
          <p:cNvPr id="137" name="Google Shape;137;g88b44c8be9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88b44c8be9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 name="Shape 142"/>
        <p:cNvGrpSpPr/>
        <p:nvPr/>
      </p:nvGrpSpPr>
      <p:grpSpPr>
        <a:xfrm>
          <a:off x="0" y="0"/>
          <a:ext cx="0" cy="0"/>
          <a:chOff x="0" y="0"/>
          <a:chExt cx="0" cy="0"/>
        </a:xfrm>
      </p:grpSpPr>
      <p:sp>
        <p:nvSpPr>
          <p:cNvPr id="143" name="Google Shape;143;g88b0efe78b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88b0efe78b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8" name="Shape 148"/>
        <p:cNvGrpSpPr/>
        <p:nvPr/>
      </p:nvGrpSpPr>
      <p:grpSpPr>
        <a:xfrm>
          <a:off x="0" y="0"/>
          <a:ext cx="0" cy="0"/>
          <a:chOff x="0" y="0"/>
          <a:chExt cx="0" cy="0"/>
        </a:xfrm>
      </p:grpSpPr>
      <p:sp>
        <p:nvSpPr>
          <p:cNvPr id="149" name="Google Shape;149;g88b44c8be9_3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88b44c8be9_3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6" name="Shape 156"/>
        <p:cNvGrpSpPr/>
        <p:nvPr/>
      </p:nvGrpSpPr>
      <p:grpSpPr>
        <a:xfrm>
          <a:off x="0" y="0"/>
          <a:ext cx="0" cy="0"/>
          <a:chOff x="0" y="0"/>
          <a:chExt cx="0" cy="0"/>
        </a:xfrm>
      </p:grpSpPr>
      <p:sp>
        <p:nvSpPr>
          <p:cNvPr id="157" name="Google Shape;157;g88b44c8be9_3_2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88b44c8be9_3_2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2" name="Shape 162"/>
        <p:cNvGrpSpPr/>
        <p:nvPr/>
      </p:nvGrpSpPr>
      <p:grpSpPr>
        <a:xfrm>
          <a:off x="0" y="0"/>
          <a:ext cx="0" cy="0"/>
          <a:chOff x="0" y="0"/>
          <a:chExt cx="0" cy="0"/>
        </a:xfrm>
      </p:grpSpPr>
      <p:sp>
        <p:nvSpPr>
          <p:cNvPr id="163" name="Google Shape;163;g88b44c8be9_2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88b44c8be9_2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sz="1300"/>
              <a:t>Now that our first sprint has almost ended, I will discuss the progress we made during this sprint with you. At a high level we planned to have a working website at the end of this sprint. We should have our own domain and the website should contain a couple of pages as stated in our sprint backlog. Secondly we wanted to have our first blogs onto our website. We also wanted, as the requirement of our project stated, to use SEO in our blogposts en website. Lastly our site should work with adsense which means that visitors can see advertisements on our site. We did not yet finished all of the requirements for our first sprint backlog. The adsense on our website doesn’t work yet, but alsmot all of the preparations for this are done. Besides this we don’t yet finished the SEO on all the post, but this is more of a continuing process during our project. Now you know our higher level ideas of the first sprint I’ll show you what is look like on the sprint backlog. </a:t>
            </a:r>
            <a:endParaRPr sz="1300"/>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8" name="Shape 168"/>
        <p:cNvGrpSpPr/>
        <p:nvPr/>
      </p:nvGrpSpPr>
      <p:grpSpPr>
        <a:xfrm>
          <a:off x="0" y="0"/>
          <a:ext cx="0" cy="0"/>
          <a:chOff x="0" y="0"/>
          <a:chExt cx="0" cy="0"/>
        </a:xfrm>
      </p:grpSpPr>
      <p:sp>
        <p:nvSpPr>
          <p:cNvPr id="169" name="Google Shape;169;g88b0efe78b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88b0efe78b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nl"/>
              <a:t>Changed our focus from freelancers to AI students</a:t>
            </a:r>
            <a:endParaRPr/>
          </a:p>
          <a:p>
            <a:pPr indent="-298450" lvl="0" marL="457200" rtl="0" algn="l">
              <a:spcBef>
                <a:spcPts val="0"/>
              </a:spcBef>
              <a:spcAft>
                <a:spcPts val="0"/>
              </a:spcAft>
              <a:buSzPts val="1100"/>
              <a:buChar char="●"/>
            </a:pPr>
            <a:r>
              <a:rPr lang="nl"/>
              <a:t>Green is done and yellow is still in progress</a:t>
            </a:r>
            <a:endParaRPr/>
          </a:p>
          <a:p>
            <a:pPr indent="-298450" lvl="0" marL="457200" rtl="0" algn="l">
              <a:spcBef>
                <a:spcPts val="0"/>
              </a:spcBef>
              <a:spcAft>
                <a:spcPts val="0"/>
              </a:spcAft>
              <a:buSzPts val="1100"/>
              <a:buChar char="●"/>
            </a:pPr>
            <a:r>
              <a:t/>
            </a:r>
            <a:endParaRPr/>
          </a:p>
          <a:p>
            <a:pPr indent="-298450" lvl="0" marL="457200" rtl="0" algn="l">
              <a:spcBef>
                <a:spcPts val="0"/>
              </a:spcBef>
              <a:spcAft>
                <a:spcPts val="0"/>
              </a:spcAft>
              <a:buSzPts val="1100"/>
              <a:buChar char="●"/>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0" name="Shape 180"/>
        <p:cNvGrpSpPr/>
        <p:nvPr/>
      </p:nvGrpSpPr>
      <p:grpSpPr>
        <a:xfrm>
          <a:off x="0" y="0"/>
          <a:ext cx="0" cy="0"/>
          <a:chOff x="0" y="0"/>
          <a:chExt cx="0" cy="0"/>
        </a:xfrm>
      </p:grpSpPr>
      <p:sp>
        <p:nvSpPr>
          <p:cNvPr id="181" name="Google Shape;181;g88b44c8be9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88b44c8be9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6" name="Shape 186"/>
        <p:cNvGrpSpPr/>
        <p:nvPr/>
      </p:nvGrpSpPr>
      <p:grpSpPr>
        <a:xfrm>
          <a:off x="0" y="0"/>
          <a:ext cx="0" cy="0"/>
          <a:chOff x="0" y="0"/>
          <a:chExt cx="0" cy="0"/>
        </a:xfrm>
      </p:grpSpPr>
      <p:sp>
        <p:nvSpPr>
          <p:cNvPr id="187" name="Google Shape;187;g88b44c8be9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88b44c8be9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7" name="Google Shape;17;p2"/>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8" name="Google Shape;18;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105"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1"/>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1"/>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1"/>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1"/>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1"/>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1"/>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1"/>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1"/>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1"/>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1"/>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1"/>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1"/>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 name="Google Shape;125;p11"/>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p:nvPr>
            <p:ph idx="1" type="body"/>
          </p:nvPr>
        </p:nvSpPr>
        <p:spPr>
          <a:xfrm>
            <a:off x="823850" y="2643124"/>
            <a:ext cx="4776000" cy="1218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27" name="Google Shape;12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28" name="Shape 128"/>
        <p:cNvGrpSpPr/>
        <p:nvPr/>
      </p:nvGrpSpPr>
      <p:grpSpPr>
        <a:xfrm>
          <a:off x="0" y="0"/>
          <a:ext cx="0" cy="0"/>
          <a:chOff x="0" y="0"/>
          <a:chExt cx="0" cy="0"/>
        </a:xfrm>
      </p:grpSpPr>
      <p:sp>
        <p:nvSpPr>
          <p:cNvPr id="129" name="Google Shape;12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9"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 name="Google Shape;39;p3"/>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0" name="Google Shape;40;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4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6" name="Google Shape;46;p4"/>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47" name="Google Shape;47;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48"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3" name="Google Shape;53;p5"/>
          <p:cNvSpPr txBox="1"/>
          <p:nvPr>
            <p:ph idx="1" type="body"/>
          </p:nvPr>
        </p:nvSpPr>
        <p:spPr>
          <a:xfrm>
            <a:off x="1297500"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4" name="Google Shape;54;p5"/>
          <p:cNvSpPr txBox="1"/>
          <p:nvPr>
            <p:ph idx="2" type="body"/>
          </p:nvPr>
        </p:nvSpPr>
        <p:spPr>
          <a:xfrm>
            <a:off x="4933221"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5" name="Google Shape;5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56"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1" name="Google Shape;61;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62"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7"/>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7" name="Google Shape;67;p7"/>
          <p:cNvSpPr txBox="1"/>
          <p:nvPr>
            <p:ph idx="1" type="body"/>
          </p:nvPr>
        </p:nvSpPr>
        <p:spPr>
          <a:xfrm>
            <a:off x="1297500" y="1972550"/>
            <a:ext cx="3798900" cy="2415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8" name="Google Shape;68;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69"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8"/>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8"/>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8"/>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8"/>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8"/>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8"/>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8"/>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8"/>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 name="Google Shape;89;p8"/>
          <p:cNvSpPr txBox="1"/>
          <p:nvPr>
            <p:ph type="title"/>
          </p:nvPr>
        </p:nvSpPr>
        <p:spPr>
          <a:xfrm>
            <a:off x="823850" y="866775"/>
            <a:ext cx="4587000" cy="35211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0" name="Google Shape;90;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9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9"/>
          <p:cNvSpPr txBox="1"/>
          <p:nvPr>
            <p:ph type="title"/>
          </p:nvPr>
        </p:nvSpPr>
        <p:spPr>
          <a:xfrm>
            <a:off x="1297500" y="1658325"/>
            <a:ext cx="3036300" cy="1751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96" name="Google Shape;96;p9"/>
          <p:cNvSpPr txBox="1"/>
          <p:nvPr>
            <p:ph idx="1" type="subTitle"/>
          </p:nvPr>
        </p:nvSpPr>
        <p:spPr>
          <a:xfrm>
            <a:off x="1297500" y="3538000"/>
            <a:ext cx="30363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97" name="Google Shape;97;p9"/>
          <p:cNvSpPr txBox="1"/>
          <p:nvPr>
            <p:ph idx="2" type="body"/>
          </p:nvPr>
        </p:nvSpPr>
        <p:spPr>
          <a:xfrm>
            <a:off x="4648200" y="1696600"/>
            <a:ext cx="3676800" cy="234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8" name="Google Shape;98;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99"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0"/>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10"/>
          <p:cNvSpPr txBox="1"/>
          <p:nvPr>
            <p:ph idx="1" type="body"/>
          </p:nvPr>
        </p:nvSpPr>
        <p:spPr>
          <a:xfrm>
            <a:off x="812725" y="4305375"/>
            <a:ext cx="6936000" cy="523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04" name="Google Shape;10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nl"/>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2.pn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4.png"/><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5.png"/><Relationship Id="rId4" Type="http://schemas.openxmlformats.org/officeDocument/2006/relationships/image" Target="../media/image2.png"/><Relationship Id="rId9" Type="http://schemas.openxmlformats.org/officeDocument/2006/relationships/image" Target="../media/image11.png"/><Relationship Id="rId5" Type="http://schemas.openxmlformats.org/officeDocument/2006/relationships/image" Target="../media/image8.png"/><Relationship Id="rId6" Type="http://schemas.openxmlformats.org/officeDocument/2006/relationships/image" Target="../media/image17.png"/><Relationship Id="rId7" Type="http://schemas.openxmlformats.org/officeDocument/2006/relationships/image" Target="../media/image15.png"/><Relationship Id="rId8" Type="http://schemas.openxmlformats.org/officeDocument/2006/relationships/image" Target="../media/image1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hyperlink" Target="http://aimarketspace.nl" TargetMode="Externa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 name="Shape 133"/>
        <p:cNvGrpSpPr/>
        <p:nvPr/>
      </p:nvGrpSpPr>
      <p:grpSpPr>
        <a:xfrm>
          <a:off x="0" y="0"/>
          <a:ext cx="0" cy="0"/>
          <a:chOff x="0" y="0"/>
          <a:chExt cx="0" cy="0"/>
        </a:xfrm>
      </p:grpSpPr>
      <p:sp>
        <p:nvSpPr>
          <p:cNvPr id="134" name="Google Shape;134;p13"/>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a:t>Progress Presentation</a:t>
            </a:r>
            <a:endParaRPr/>
          </a:p>
        </p:txBody>
      </p:sp>
      <p:sp>
        <p:nvSpPr>
          <p:cNvPr id="135" name="Google Shape;135;p13"/>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a:t>Maura van der Linden, Lars Zandbergen, Qi Draaisma, Franklin Willemen &amp; Celena Jordaan</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6" name="Shape 196"/>
        <p:cNvGrpSpPr/>
        <p:nvPr/>
      </p:nvGrpSpPr>
      <p:grpSpPr>
        <a:xfrm>
          <a:off x="0" y="0"/>
          <a:ext cx="0" cy="0"/>
          <a:chOff x="0" y="0"/>
          <a:chExt cx="0" cy="0"/>
        </a:xfrm>
      </p:grpSpPr>
      <p:sp>
        <p:nvSpPr>
          <p:cNvPr id="197" name="Google Shape;197;p22"/>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sz="3000"/>
              <a:t>Product Backlog after Sprint 1</a:t>
            </a:r>
            <a:endParaRPr sz="3000"/>
          </a:p>
        </p:txBody>
      </p:sp>
      <p:sp>
        <p:nvSpPr>
          <p:cNvPr id="198" name="Google Shape;198;p22"/>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99" name="Google Shape;199;p22"/>
          <p:cNvPicPr preferRelativeResize="0"/>
          <p:nvPr/>
        </p:nvPicPr>
        <p:blipFill rotWithShape="1">
          <a:blip r:embed="rId3">
            <a:alphaModFix/>
          </a:blip>
          <a:srcRect b="0" l="507" r="0" t="0"/>
          <a:stretch/>
        </p:blipFill>
        <p:spPr>
          <a:xfrm>
            <a:off x="198013" y="995975"/>
            <a:ext cx="8747975" cy="41475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3" name="Shape 203"/>
        <p:cNvGrpSpPr/>
        <p:nvPr/>
      </p:nvGrpSpPr>
      <p:grpSpPr>
        <a:xfrm>
          <a:off x="0" y="0"/>
          <a:ext cx="0" cy="0"/>
          <a:chOff x="0" y="0"/>
          <a:chExt cx="0" cy="0"/>
        </a:xfrm>
      </p:grpSpPr>
      <p:sp>
        <p:nvSpPr>
          <p:cNvPr id="204" name="Google Shape;204;p23"/>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sz="3000"/>
              <a:t>Burndown (Project)</a:t>
            </a:r>
            <a:endParaRPr sz="3000"/>
          </a:p>
        </p:txBody>
      </p:sp>
      <p:sp>
        <p:nvSpPr>
          <p:cNvPr id="205" name="Google Shape;205;p23"/>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06" name="Google Shape;206;p23"/>
          <p:cNvPicPr preferRelativeResize="0"/>
          <p:nvPr/>
        </p:nvPicPr>
        <p:blipFill>
          <a:blip r:embed="rId3">
            <a:alphaModFix/>
          </a:blip>
          <a:stretch>
            <a:fillRect/>
          </a:stretch>
        </p:blipFill>
        <p:spPr>
          <a:xfrm>
            <a:off x="203100" y="1307850"/>
            <a:ext cx="7905750" cy="1981200"/>
          </a:xfrm>
          <a:prstGeom prst="rect">
            <a:avLst/>
          </a:prstGeom>
          <a:noFill/>
          <a:ln>
            <a:noFill/>
          </a:ln>
        </p:spPr>
      </p:pic>
      <p:pic>
        <p:nvPicPr>
          <p:cNvPr id="207" name="Google Shape;207;p23"/>
          <p:cNvPicPr preferRelativeResize="0"/>
          <p:nvPr/>
        </p:nvPicPr>
        <p:blipFill>
          <a:blip r:embed="rId4">
            <a:alphaModFix/>
          </a:blip>
          <a:stretch>
            <a:fillRect/>
          </a:stretch>
        </p:blipFill>
        <p:spPr>
          <a:xfrm>
            <a:off x="203100" y="3289050"/>
            <a:ext cx="7905750" cy="126006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1" name="Shape 211"/>
        <p:cNvGrpSpPr/>
        <p:nvPr/>
      </p:nvGrpSpPr>
      <p:grpSpPr>
        <a:xfrm>
          <a:off x="0" y="0"/>
          <a:ext cx="0" cy="0"/>
          <a:chOff x="0" y="0"/>
          <a:chExt cx="0" cy="0"/>
        </a:xfrm>
      </p:grpSpPr>
      <p:sp>
        <p:nvSpPr>
          <p:cNvPr id="212" name="Google Shape;212;p2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sz="3000"/>
              <a:t>Burndown (Sprint 1)</a:t>
            </a:r>
            <a:endParaRPr sz="3000"/>
          </a:p>
        </p:txBody>
      </p:sp>
      <p:sp>
        <p:nvSpPr>
          <p:cNvPr id="213" name="Google Shape;213;p24"/>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14" name="Google Shape;214;p24"/>
          <p:cNvPicPr preferRelativeResize="0"/>
          <p:nvPr/>
        </p:nvPicPr>
        <p:blipFill>
          <a:blip r:embed="rId3">
            <a:alphaModFix/>
          </a:blip>
          <a:stretch>
            <a:fillRect/>
          </a:stretch>
        </p:blipFill>
        <p:spPr>
          <a:xfrm>
            <a:off x="216313" y="1423063"/>
            <a:ext cx="7839075" cy="2066925"/>
          </a:xfrm>
          <a:prstGeom prst="rect">
            <a:avLst/>
          </a:prstGeom>
          <a:noFill/>
          <a:ln>
            <a:noFill/>
          </a:ln>
        </p:spPr>
      </p:pic>
      <p:pic>
        <p:nvPicPr>
          <p:cNvPr id="215" name="Google Shape;215;p24"/>
          <p:cNvPicPr preferRelativeResize="0"/>
          <p:nvPr/>
        </p:nvPicPr>
        <p:blipFill>
          <a:blip r:embed="rId4">
            <a:alphaModFix/>
          </a:blip>
          <a:stretch>
            <a:fillRect/>
          </a:stretch>
        </p:blipFill>
        <p:spPr>
          <a:xfrm>
            <a:off x="216325" y="3490000"/>
            <a:ext cx="7839074" cy="143964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9" name="Shape 219"/>
        <p:cNvGrpSpPr/>
        <p:nvPr/>
      </p:nvGrpSpPr>
      <p:grpSpPr>
        <a:xfrm>
          <a:off x="0" y="0"/>
          <a:ext cx="0" cy="0"/>
          <a:chOff x="0" y="0"/>
          <a:chExt cx="0" cy="0"/>
        </a:xfrm>
      </p:grpSpPr>
      <p:sp>
        <p:nvSpPr>
          <p:cNvPr id="220" name="Google Shape;220;p25"/>
          <p:cNvSpPr txBox="1"/>
          <p:nvPr>
            <p:ph type="title"/>
          </p:nvPr>
        </p:nvSpPr>
        <p:spPr>
          <a:xfrm>
            <a:off x="1277925" y="383975"/>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sz="3000"/>
              <a:t>Second Sprint</a:t>
            </a:r>
            <a:endParaRPr sz="3000"/>
          </a:p>
        </p:txBody>
      </p:sp>
      <p:sp>
        <p:nvSpPr>
          <p:cNvPr id="221" name="Google Shape;221;p25"/>
          <p:cNvSpPr txBox="1"/>
          <p:nvPr>
            <p:ph idx="1" type="body"/>
          </p:nvPr>
        </p:nvSpPr>
        <p:spPr>
          <a:xfrm>
            <a:off x="1277925" y="1112300"/>
            <a:ext cx="7038900" cy="3285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nl" sz="1600"/>
              <a:t>Ongoing:</a:t>
            </a:r>
            <a:r>
              <a:rPr lang="nl" sz="1600"/>
              <a:t> </a:t>
            </a:r>
            <a:br>
              <a:rPr lang="nl" sz="1600"/>
            </a:br>
            <a:r>
              <a:rPr lang="nl" sz="1600"/>
              <a:t>	</a:t>
            </a:r>
            <a:r>
              <a:rPr lang="nl" sz="1600"/>
              <a:t>- Website </a:t>
            </a:r>
            <a:r>
              <a:rPr lang="nl" sz="1600"/>
              <a:t>improvements</a:t>
            </a:r>
            <a:br>
              <a:rPr lang="nl" sz="1600"/>
            </a:br>
            <a:r>
              <a:rPr lang="nl" sz="1600"/>
              <a:t>	- W</a:t>
            </a:r>
            <a:r>
              <a:rPr lang="nl" sz="1600"/>
              <a:t>riting articles</a:t>
            </a:r>
            <a:endParaRPr sz="1600"/>
          </a:p>
          <a:p>
            <a:pPr indent="0" lvl="0" marL="0" rtl="0" algn="l">
              <a:spcBef>
                <a:spcPts val="1600"/>
              </a:spcBef>
              <a:spcAft>
                <a:spcPts val="0"/>
              </a:spcAft>
              <a:buNone/>
            </a:pPr>
            <a:r>
              <a:rPr b="1" lang="nl" sz="1600"/>
              <a:t>Sprint 2 high level: </a:t>
            </a:r>
            <a:br>
              <a:rPr b="1" lang="nl" sz="1600"/>
            </a:br>
            <a:r>
              <a:rPr b="1" lang="nl" sz="1600"/>
              <a:t>	</a:t>
            </a:r>
            <a:r>
              <a:rPr lang="nl" sz="1600"/>
              <a:t>- Communication</a:t>
            </a:r>
            <a:br>
              <a:rPr lang="nl" sz="1600"/>
            </a:br>
            <a:r>
              <a:rPr lang="nl" sz="1600"/>
              <a:t>	- AI challenges</a:t>
            </a:r>
            <a:br>
              <a:rPr lang="nl" sz="1600"/>
            </a:br>
            <a:r>
              <a:rPr lang="nl" sz="1600"/>
              <a:t>	- Business</a:t>
            </a:r>
            <a:endParaRPr sz="1600"/>
          </a:p>
          <a:p>
            <a:pPr indent="0" lvl="0" marL="0" rtl="0" algn="l">
              <a:spcBef>
                <a:spcPts val="1600"/>
              </a:spcBef>
              <a:spcAft>
                <a:spcPts val="0"/>
              </a:spcAft>
              <a:buNone/>
            </a:pPr>
            <a:r>
              <a:rPr b="1" lang="nl" sz="1600"/>
              <a:t>Deliverables:</a:t>
            </a:r>
            <a:br>
              <a:rPr b="1" lang="nl" sz="1600"/>
            </a:br>
            <a:r>
              <a:rPr b="1" lang="nl" sz="1600"/>
              <a:t>	</a:t>
            </a:r>
            <a:r>
              <a:rPr lang="nl" sz="1600"/>
              <a:t>- Business ready website</a:t>
            </a:r>
            <a:br>
              <a:rPr lang="nl" sz="1600"/>
            </a:br>
            <a:r>
              <a:rPr lang="nl" sz="1600"/>
              <a:t>	- Communication and business protocol</a:t>
            </a:r>
            <a:br>
              <a:rPr lang="nl" sz="1600"/>
            </a:br>
            <a:r>
              <a:rPr lang="nl" sz="1600"/>
              <a:t>	- AI challenges </a:t>
            </a:r>
            <a:endParaRPr sz="1600"/>
          </a:p>
          <a:p>
            <a:pPr indent="0" lvl="0" marL="0" rtl="0" algn="l">
              <a:spcBef>
                <a:spcPts val="1600"/>
              </a:spcBef>
              <a:spcAft>
                <a:spcPts val="1600"/>
              </a:spcAft>
              <a:buNone/>
            </a:pPr>
            <a:r>
              <a:t/>
            </a:r>
            <a:endParaRPr b="1" sz="1600"/>
          </a:p>
        </p:txBody>
      </p:sp>
      <p:pic>
        <p:nvPicPr>
          <p:cNvPr descr="road PEXEL free - wingsforjustice.com" id="222" name="Google Shape;222;p25"/>
          <p:cNvPicPr preferRelativeResize="0"/>
          <p:nvPr/>
        </p:nvPicPr>
        <p:blipFill>
          <a:blip r:embed="rId3">
            <a:alphaModFix/>
          </a:blip>
          <a:stretch>
            <a:fillRect/>
          </a:stretch>
        </p:blipFill>
        <p:spPr>
          <a:xfrm>
            <a:off x="5613575" y="1542975"/>
            <a:ext cx="3074876" cy="20575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6" name="Shape 226"/>
        <p:cNvGrpSpPr/>
        <p:nvPr/>
      </p:nvGrpSpPr>
      <p:grpSpPr>
        <a:xfrm>
          <a:off x="0" y="0"/>
          <a:ext cx="0" cy="0"/>
          <a:chOff x="0" y="0"/>
          <a:chExt cx="0" cy="0"/>
        </a:xfrm>
      </p:grpSpPr>
      <p:sp>
        <p:nvSpPr>
          <p:cNvPr id="227" name="Google Shape;227;p2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sz="3000"/>
              <a:t>Sprint 2 backlog</a:t>
            </a:r>
            <a:br>
              <a:rPr lang="nl" sz="3000"/>
            </a:br>
            <a:endParaRPr sz="3000"/>
          </a:p>
        </p:txBody>
      </p:sp>
      <p:sp>
        <p:nvSpPr>
          <p:cNvPr id="228" name="Google Shape;228;p26"/>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29" name="Google Shape;229;p26"/>
          <p:cNvPicPr preferRelativeResize="0"/>
          <p:nvPr/>
        </p:nvPicPr>
        <p:blipFill>
          <a:blip r:embed="rId3">
            <a:alphaModFix/>
          </a:blip>
          <a:stretch>
            <a:fillRect/>
          </a:stretch>
        </p:blipFill>
        <p:spPr>
          <a:xfrm>
            <a:off x="0" y="1452442"/>
            <a:ext cx="9143998" cy="369106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3" name="Shape 233"/>
        <p:cNvGrpSpPr/>
        <p:nvPr/>
      </p:nvGrpSpPr>
      <p:grpSpPr>
        <a:xfrm>
          <a:off x="0" y="0"/>
          <a:ext cx="0" cy="0"/>
          <a:chOff x="0" y="0"/>
          <a:chExt cx="0" cy="0"/>
        </a:xfrm>
      </p:grpSpPr>
      <p:sp>
        <p:nvSpPr>
          <p:cNvPr id="234" name="Google Shape;234;p27"/>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27"/>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36" name="Google Shape;236;p27"/>
          <p:cNvPicPr preferRelativeResize="0"/>
          <p:nvPr/>
        </p:nvPicPr>
        <p:blipFill>
          <a:blip r:embed="rId3">
            <a:alphaModFix/>
          </a:blip>
          <a:stretch>
            <a:fillRect/>
          </a:stretch>
        </p:blipFill>
        <p:spPr>
          <a:xfrm>
            <a:off x="24988" y="0"/>
            <a:ext cx="9094023" cy="514350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 name="Shape 139"/>
        <p:cNvGrpSpPr/>
        <p:nvPr/>
      </p:nvGrpSpPr>
      <p:grpSpPr>
        <a:xfrm>
          <a:off x="0" y="0"/>
          <a:ext cx="0" cy="0"/>
          <a:chOff x="0" y="0"/>
          <a:chExt cx="0" cy="0"/>
        </a:xfrm>
      </p:grpSpPr>
      <p:sp>
        <p:nvSpPr>
          <p:cNvPr id="140" name="Google Shape;140;p1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sz="3000"/>
              <a:t>Contents</a:t>
            </a:r>
            <a:endParaRPr sz="3000"/>
          </a:p>
        </p:txBody>
      </p:sp>
      <p:sp>
        <p:nvSpPr>
          <p:cNvPr id="141" name="Google Shape;141;p14"/>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nl" sz="1600"/>
              <a:t>Our Project</a:t>
            </a:r>
            <a:endParaRPr sz="1600"/>
          </a:p>
          <a:p>
            <a:pPr indent="-330200" lvl="0" marL="457200" rtl="0" algn="l">
              <a:spcBef>
                <a:spcPts val="0"/>
              </a:spcBef>
              <a:spcAft>
                <a:spcPts val="0"/>
              </a:spcAft>
              <a:buSzPts val="1600"/>
              <a:buChar char="●"/>
            </a:pPr>
            <a:r>
              <a:rPr lang="nl" sz="1600"/>
              <a:t>Vision</a:t>
            </a:r>
            <a:endParaRPr sz="1600"/>
          </a:p>
          <a:p>
            <a:pPr indent="-330200" lvl="0" marL="457200" rtl="0" algn="l">
              <a:spcBef>
                <a:spcPts val="0"/>
              </a:spcBef>
              <a:spcAft>
                <a:spcPts val="0"/>
              </a:spcAft>
              <a:buSzPts val="1600"/>
              <a:buChar char="●"/>
            </a:pPr>
            <a:r>
              <a:rPr lang="nl" sz="1600"/>
              <a:t>Terminology</a:t>
            </a:r>
            <a:endParaRPr sz="1600"/>
          </a:p>
          <a:p>
            <a:pPr indent="-330200" lvl="0" marL="457200" rtl="0" algn="l">
              <a:spcBef>
                <a:spcPts val="0"/>
              </a:spcBef>
              <a:spcAft>
                <a:spcPts val="0"/>
              </a:spcAft>
              <a:buSzPts val="1600"/>
              <a:buChar char="●"/>
            </a:pPr>
            <a:r>
              <a:rPr lang="nl" sz="1600"/>
              <a:t>Progress</a:t>
            </a:r>
            <a:endParaRPr sz="1600"/>
          </a:p>
          <a:p>
            <a:pPr indent="-330200" lvl="0" marL="457200" rtl="0" algn="l">
              <a:spcBef>
                <a:spcPts val="0"/>
              </a:spcBef>
              <a:spcAft>
                <a:spcPts val="0"/>
              </a:spcAft>
              <a:buSzPts val="1600"/>
              <a:buChar char="●"/>
            </a:pPr>
            <a:r>
              <a:rPr lang="nl" sz="1600"/>
              <a:t>Burndown</a:t>
            </a:r>
            <a:endParaRPr sz="1600"/>
          </a:p>
          <a:p>
            <a:pPr indent="-330200" lvl="0" marL="457200" rtl="0" algn="l">
              <a:spcBef>
                <a:spcPts val="0"/>
              </a:spcBef>
              <a:spcAft>
                <a:spcPts val="0"/>
              </a:spcAft>
              <a:buSzPts val="1600"/>
              <a:buChar char="●"/>
            </a:pPr>
            <a:r>
              <a:rPr lang="nl" sz="1600"/>
              <a:t>Second sprint</a:t>
            </a:r>
            <a:endParaRPr sz="16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5" name="Shape 145"/>
        <p:cNvGrpSpPr/>
        <p:nvPr/>
      </p:nvGrpSpPr>
      <p:grpSpPr>
        <a:xfrm>
          <a:off x="0" y="0"/>
          <a:ext cx="0" cy="0"/>
          <a:chOff x="0" y="0"/>
          <a:chExt cx="0" cy="0"/>
        </a:xfrm>
      </p:grpSpPr>
      <p:sp>
        <p:nvSpPr>
          <p:cNvPr id="146" name="Google Shape;146;p1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sz="3000"/>
              <a:t>Our project</a:t>
            </a:r>
            <a:endParaRPr sz="3000"/>
          </a:p>
        </p:txBody>
      </p:sp>
      <p:sp>
        <p:nvSpPr>
          <p:cNvPr id="147" name="Google Shape;147;p15"/>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nl" sz="1600"/>
              <a:t>Entrepreneur Challenge</a:t>
            </a:r>
            <a:endParaRPr sz="1600"/>
          </a:p>
          <a:p>
            <a:pPr indent="-330200" lvl="0" marL="457200" rtl="0" algn="l">
              <a:spcBef>
                <a:spcPts val="0"/>
              </a:spcBef>
              <a:spcAft>
                <a:spcPts val="0"/>
              </a:spcAft>
              <a:buSzPts val="1600"/>
              <a:buChar char="●"/>
            </a:pPr>
            <a:r>
              <a:rPr lang="nl" sz="1600"/>
              <a:t>Profitable Website</a:t>
            </a:r>
            <a:endParaRPr/>
          </a:p>
          <a:p>
            <a:pPr indent="0" lvl="0" marL="0" rtl="0" algn="l">
              <a:spcBef>
                <a:spcPts val="1600"/>
              </a:spcBef>
              <a:spcAft>
                <a:spcPts val="160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1" name="Shape 151"/>
        <p:cNvGrpSpPr/>
        <p:nvPr/>
      </p:nvGrpSpPr>
      <p:grpSpPr>
        <a:xfrm>
          <a:off x="0" y="0"/>
          <a:ext cx="0" cy="0"/>
          <a:chOff x="0" y="0"/>
          <a:chExt cx="0" cy="0"/>
        </a:xfrm>
      </p:grpSpPr>
      <p:sp>
        <p:nvSpPr>
          <p:cNvPr id="152" name="Google Shape;152;p1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sz="3000"/>
              <a:t>Vision</a:t>
            </a:r>
            <a:endParaRPr sz="3000"/>
          </a:p>
        </p:txBody>
      </p:sp>
      <p:sp>
        <p:nvSpPr>
          <p:cNvPr id="153" name="Google Shape;153;p16"/>
          <p:cNvSpPr txBox="1"/>
          <p:nvPr>
            <p:ph idx="1" type="body"/>
          </p:nvPr>
        </p:nvSpPr>
        <p:spPr>
          <a:xfrm>
            <a:off x="779700" y="1577400"/>
            <a:ext cx="7584600" cy="290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sz="1600"/>
              <a:t>           What: Artificial Intelligence project platform.</a:t>
            </a:r>
            <a:endParaRPr sz="1600"/>
          </a:p>
          <a:p>
            <a:pPr indent="0" lvl="0" marL="0" rtl="0" algn="l">
              <a:spcBef>
                <a:spcPts val="1600"/>
              </a:spcBef>
              <a:spcAft>
                <a:spcPts val="0"/>
              </a:spcAft>
              <a:buNone/>
            </a:pPr>
            <a:r>
              <a:rPr lang="nl" sz="1600"/>
              <a:t>	Who: AI Start-ups and students.</a:t>
            </a:r>
            <a:endParaRPr sz="1600"/>
          </a:p>
          <a:p>
            <a:pPr indent="0" lvl="0" marL="0" rtl="0" algn="l">
              <a:spcBef>
                <a:spcPts val="1600"/>
              </a:spcBef>
              <a:spcAft>
                <a:spcPts val="0"/>
              </a:spcAft>
              <a:buNone/>
            </a:pPr>
            <a:r>
              <a:rPr lang="nl" sz="1600"/>
              <a:t>	Why: One platform where AI talent and projects come together.</a:t>
            </a:r>
            <a:endParaRPr sz="1600"/>
          </a:p>
          <a:p>
            <a:pPr indent="0" lvl="0" marL="914400" rtl="0" algn="l">
              <a:spcBef>
                <a:spcPts val="1600"/>
              </a:spcBef>
              <a:spcAft>
                <a:spcPts val="0"/>
              </a:spcAft>
              <a:buNone/>
            </a:pPr>
            <a:r>
              <a:t/>
            </a:r>
            <a:endParaRPr sz="1600"/>
          </a:p>
          <a:p>
            <a:pPr indent="0" lvl="0" marL="914400" rtl="0" algn="l">
              <a:spcBef>
                <a:spcPts val="1600"/>
              </a:spcBef>
              <a:spcAft>
                <a:spcPts val="1600"/>
              </a:spcAft>
              <a:buNone/>
            </a:pPr>
            <a:br>
              <a:rPr lang="nl" sz="1600"/>
            </a:br>
            <a:endParaRPr sz="1600"/>
          </a:p>
        </p:txBody>
      </p:sp>
      <p:pic>
        <p:nvPicPr>
          <p:cNvPr id="154" name="Google Shape;154;p16"/>
          <p:cNvPicPr preferRelativeResize="0"/>
          <p:nvPr/>
        </p:nvPicPr>
        <p:blipFill>
          <a:blip r:embed="rId3">
            <a:alphaModFix/>
          </a:blip>
          <a:stretch>
            <a:fillRect/>
          </a:stretch>
        </p:blipFill>
        <p:spPr>
          <a:xfrm>
            <a:off x="1297488" y="3176313"/>
            <a:ext cx="1706374" cy="1706374"/>
          </a:xfrm>
          <a:prstGeom prst="rect">
            <a:avLst/>
          </a:prstGeom>
          <a:noFill/>
          <a:ln>
            <a:noFill/>
          </a:ln>
          <a:effectLst>
            <a:outerShdw blurRad="57150" rotWithShape="0" algn="bl" dir="5400000" dist="19050">
              <a:srgbClr val="000000">
                <a:alpha val="50000"/>
              </a:srgbClr>
            </a:outerShdw>
          </a:effectLst>
        </p:spPr>
      </p:pic>
      <p:pic>
        <p:nvPicPr>
          <p:cNvPr id="155" name="Google Shape;155;p16"/>
          <p:cNvPicPr preferRelativeResize="0"/>
          <p:nvPr/>
        </p:nvPicPr>
        <p:blipFill>
          <a:blip r:embed="rId4">
            <a:alphaModFix/>
          </a:blip>
          <a:stretch>
            <a:fillRect/>
          </a:stretch>
        </p:blipFill>
        <p:spPr>
          <a:xfrm>
            <a:off x="3564250" y="3487594"/>
            <a:ext cx="3729050" cy="10838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9" name="Shape 159"/>
        <p:cNvGrpSpPr/>
        <p:nvPr/>
      </p:nvGrpSpPr>
      <p:grpSpPr>
        <a:xfrm>
          <a:off x="0" y="0"/>
          <a:ext cx="0" cy="0"/>
          <a:chOff x="0" y="0"/>
          <a:chExt cx="0" cy="0"/>
        </a:xfrm>
      </p:grpSpPr>
      <p:sp>
        <p:nvSpPr>
          <p:cNvPr id="160" name="Google Shape;160;p17"/>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sz="3000"/>
              <a:t>Terminology</a:t>
            </a:r>
            <a:endParaRPr sz="3000"/>
          </a:p>
        </p:txBody>
      </p:sp>
      <p:sp>
        <p:nvSpPr>
          <p:cNvPr id="161" name="Google Shape;161;p17"/>
          <p:cNvSpPr txBox="1"/>
          <p:nvPr>
            <p:ph idx="1" type="body"/>
          </p:nvPr>
        </p:nvSpPr>
        <p:spPr>
          <a:xfrm>
            <a:off x="779700" y="1577400"/>
            <a:ext cx="7584600" cy="29013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SzPts val="1700"/>
              <a:buChar char="●"/>
            </a:pPr>
            <a:r>
              <a:rPr lang="nl" sz="1700"/>
              <a:t>SEO: Search Engine Optimization</a:t>
            </a:r>
            <a:endParaRPr sz="1700"/>
          </a:p>
          <a:p>
            <a:pPr indent="-336550" lvl="1" marL="914400" rtl="0" algn="l">
              <a:spcBef>
                <a:spcPts val="0"/>
              </a:spcBef>
              <a:spcAft>
                <a:spcPts val="0"/>
              </a:spcAft>
              <a:buSzPts val="1700"/>
              <a:buChar char="○"/>
            </a:pPr>
            <a:r>
              <a:rPr lang="nl" sz="1700"/>
              <a:t>Growing quantity &amp; quality of website traffic</a:t>
            </a:r>
            <a:endParaRPr sz="1700"/>
          </a:p>
          <a:p>
            <a:pPr indent="-336550" lvl="1" marL="914400" rtl="0" algn="l">
              <a:spcBef>
                <a:spcPts val="0"/>
              </a:spcBef>
              <a:spcAft>
                <a:spcPts val="0"/>
              </a:spcAft>
              <a:buSzPts val="1700"/>
              <a:buChar char="○"/>
            </a:pPr>
            <a:r>
              <a:rPr lang="nl" sz="1700"/>
              <a:t>Increasing visibility of website for users web search engines</a:t>
            </a:r>
            <a:endParaRPr sz="1700"/>
          </a:p>
          <a:p>
            <a:pPr indent="0" lvl="0" marL="914400" rtl="0" algn="l">
              <a:spcBef>
                <a:spcPts val="1600"/>
              </a:spcBef>
              <a:spcAft>
                <a:spcPts val="0"/>
              </a:spcAft>
              <a:buNone/>
            </a:pPr>
            <a:r>
              <a:t/>
            </a:r>
            <a:endParaRPr sz="1700"/>
          </a:p>
          <a:p>
            <a:pPr indent="-336550" lvl="0" marL="457200" rtl="0" algn="l">
              <a:spcBef>
                <a:spcPts val="1600"/>
              </a:spcBef>
              <a:spcAft>
                <a:spcPts val="0"/>
              </a:spcAft>
              <a:buSzPts val="1700"/>
              <a:buChar char="●"/>
            </a:pPr>
            <a:r>
              <a:rPr lang="nl" sz="1700"/>
              <a:t>Adsense</a:t>
            </a:r>
            <a:endParaRPr sz="1700"/>
          </a:p>
          <a:p>
            <a:pPr indent="-336550" lvl="1" marL="914400" rtl="0" algn="l">
              <a:spcBef>
                <a:spcPts val="0"/>
              </a:spcBef>
              <a:spcAft>
                <a:spcPts val="0"/>
              </a:spcAft>
              <a:buSzPts val="1700"/>
              <a:buChar char="○"/>
            </a:pPr>
            <a:r>
              <a:rPr lang="nl" sz="1700"/>
              <a:t>Program run by Google</a:t>
            </a:r>
            <a:endParaRPr sz="1700"/>
          </a:p>
          <a:p>
            <a:pPr indent="-336550" lvl="1" marL="914400" rtl="0" algn="l">
              <a:spcBef>
                <a:spcPts val="0"/>
              </a:spcBef>
              <a:spcAft>
                <a:spcPts val="0"/>
              </a:spcAft>
              <a:buSzPts val="1700"/>
              <a:buChar char="○"/>
            </a:pPr>
            <a:r>
              <a:rPr lang="nl" sz="1700"/>
              <a:t>Advertisements that are targeted to the site content and audience</a:t>
            </a:r>
            <a:endParaRPr sz="1700"/>
          </a:p>
          <a:p>
            <a:pPr indent="-336550" lvl="1" marL="914400" rtl="0" algn="l">
              <a:spcBef>
                <a:spcPts val="0"/>
              </a:spcBef>
              <a:spcAft>
                <a:spcPts val="0"/>
              </a:spcAft>
              <a:buSzPts val="1700"/>
              <a:buChar char="○"/>
            </a:pPr>
            <a:r>
              <a:rPr lang="nl" sz="1700"/>
              <a:t>Generate income</a:t>
            </a:r>
            <a:endParaRPr sz="1700"/>
          </a:p>
          <a:p>
            <a:pPr indent="0" lvl="0" marL="0" rtl="0" algn="l">
              <a:spcBef>
                <a:spcPts val="1600"/>
              </a:spcBef>
              <a:spcAft>
                <a:spcPts val="0"/>
              </a:spcAft>
              <a:buNone/>
            </a:pPr>
            <a:r>
              <a:t/>
            </a:r>
            <a:endParaRPr sz="1700"/>
          </a:p>
          <a:p>
            <a:pPr indent="0" lvl="0" marL="914400" rtl="0" algn="l">
              <a:spcBef>
                <a:spcPts val="1600"/>
              </a:spcBef>
              <a:spcAft>
                <a:spcPts val="0"/>
              </a:spcAft>
              <a:buNone/>
            </a:pPr>
            <a:r>
              <a:t/>
            </a:r>
            <a:endParaRPr sz="1700"/>
          </a:p>
          <a:p>
            <a:pPr indent="0" lvl="0" marL="914400" rtl="0" algn="l">
              <a:spcBef>
                <a:spcPts val="1600"/>
              </a:spcBef>
              <a:spcAft>
                <a:spcPts val="1600"/>
              </a:spcAft>
              <a:buNone/>
            </a:pPr>
            <a:br>
              <a:rPr lang="nl" sz="1700"/>
            </a:br>
            <a:endParaRPr sz="17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5" name="Shape 165"/>
        <p:cNvGrpSpPr/>
        <p:nvPr/>
      </p:nvGrpSpPr>
      <p:grpSpPr>
        <a:xfrm>
          <a:off x="0" y="0"/>
          <a:ext cx="0" cy="0"/>
          <a:chOff x="0" y="0"/>
          <a:chExt cx="0" cy="0"/>
        </a:xfrm>
      </p:grpSpPr>
      <p:sp>
        <p:nvSpPr>
          <p:cNvPr id="166" name="Google Shape;166;p1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sz="3000"/>
              <a:t>First sprint</a:t>
            </a:r>
            <a:endParaRPr sz="3000"/>
          </a:p>
        </p:txBody>
      </p:sp>
      <p:sp>
        <p:nvSpPr>
          <p:cNvPr id="167" name="Google Shape;167;p18"/>
          <p:cNvSpPr txBox="1"/>
          <p:nvPr>
            <p:ph idx="1" type="body"/>
          </p:nvPr>
        </p:nvSpPr>
        <p:spPr>
          <a:xfrm>
            <a:off x="1297500" y="13078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nl" sz="1600"/>
              <a:t>Sprint 1 high level: </a:t>
            </a:r>
            <a:endParaRPr sz="1600"/>
          </a:p>
          <a:p>
            <a:pPr indent="-330200" lvl="0" marL="457200" rtl="0" algn="l">
              <a:spcBef>
                <a:spcPts val="1600"/>
              </a:spcBef>
              <a:spcAft>
                <a:spcPts val="0"/>
              </a:spcAft>
              <a:buSzPts val="1600"/>
              <a:buChar char="-"/>
            </a:pPr>
            <a:r>
              <a:rPr lang="nl" sz="1600"/>
              <a:t>Working website</a:t>
            </a:r>
            <a:endParaRPr sz="1600"/>
          </a:p>
          <a:p>
            <a:pPr indent="-330200" lvl="0" marL="457200" rtl="0" algn="l">
              <a:spcBef>
                <a:spcPts val="0"/>
              </a:spcBef>
              <a:spcAft>
                <a:spcPts val="0"/>
              </a:spcAft>
              <a:buSzPts val="1600"/>
              <a:buChar char="-"/>
            </a:pPr>
            <a:r>
              <a:rPr lang="nl" sz="1600"/>
              <a:t>Blog posts</a:t>
            </a:r>
            <a:endParaRPr sz="1600"/>
          </a:p>
          <a:p>
            <a:pPr indent="-330200" lvl="0" marL="457200" rtl="0" algn="l">
              <a:spcBef>
                <a:spcPts val="0"/>
              </a:spcBef>
              <a:spcAft>
                <a:spcPts val="0"/>
              </a:spcAft>
              <a:buSzPts val="1600"/>
              <a:buChar char="-"/>
            </a:pPr>
            <a:r>
              <a:rPr lang="nl" sz="1600"/>
              <a:t>Using SEO &amp; Adsense</a:t>
            </a:r>
            <a:endParaRPr sz="1600"/>
          </a:p>
          <a:p>
            <a:pPr indent="0" lvl="0" marL="0" rtl="0" algn="l">
              <a:spcBef>
                <a:spcPts val="1600"/>
              </a:spcBef>
              <a:spcAft>
                <a:spcPts val="0"/>
              </a:spcAft>
              <a:buNone/>
            </a:pPr>
            <a:r>
              <a:rPr b="1" lang="nl" sz="1600"/>
              <a:t>In progress: </a:t>
            </a:r>
            <a:endParaRPr b="1" sz="1600"/>
          </a:p>
          <a:p>
            <a:pPr indent="-330200" lvl="0" marL="457200" rtl="0" algn="l">
              <a:spcBef>
                <a:spcPts val="1600"/>
              </a:spcBef>
              <a:spcAft>
                <a:spcPts val="0"/>
              </a:spcAft>
              <a:buSzPts val="1600"/>
              <a:buChar char="-"/>
            </a:pPr>
            <a:r>
              <a:rPr lang="nl" sz="1600"/>
              <a:t>SEO on posts</a:t>
            </a:r>
            <a:endParaRPr sz="1600"/>
          </a:p>
          <a:p>
            <a:pPr indent="-330200" lvl="0" marL="457200" rtl="0" algn="l">
              <a:spcBef>
                <a:spcPts val="0"/>
              </a:spcBef>
              <a:spcAft>
                <a:spcPts val="0"/>
              </a:spcAft>
              <a:buSzPts val="1600"/>
              <a:buChar char="-"/>
            </a:pPr>
            <a:r>
              <a:rPr lang="nl" sz="1600"/>
              <a:t>Adsense</a:t>
            </a:r>
            <a:br>
              <a:rPr lang="nl" sz="1600"/>
            </a:br>
            <a:endParaRPr sz="1600"/>
          </a:p>
          <a:p>
            <a:pPr indent="0" lvl="0" marL="0" rtl="0" algn="l">
              <a:spcBef>
                <a:spcPts val="1600"/>
              </a:spcBef>
              <a:spcAft>
                <a:spcPts val="0"/>
              </a:spcAft>
              <a:buNone/>
            </a:pPr>
            <a:r>
              <a:t/>
            </a:r>
            <a:endParaRPr b="1" sz="1600"/>
          </a:p>
          <a:p>
            <a:pPr indent="0" lvl="0" marL="0" rtl="0" algn="l">
              <a:spcBef>
                <a:spcPts val="1600"/>
              </a:spcBef>
              <a:spcAft>
                <a:spcPts val="1600"/>
              </a:spcAft>
              <a:buNone/>
            </a:pPr>
            <a:r>
              <a:t/>
            </a:r>
            <a:endParaRPr sz="16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1" name="Shape 171"/>
        <p:cNvGrpSpPr/>
        <p:nvPr/>
      </p:nvGrpSpPr>
      <p:grpSpPr>
        <a:xfrm>
          <a:off x="0" y="0"/>
          <a:ext cx="0" cy="0"/>
          <a:chOff x="0" y="0"/>
          <a:chExt cx="0" cy="0"/>
        </a:xfrm>
      </p:grpSpPr>
      <p:sp>
        <p:nvSpPr>
          <p:cNvPr id="172" name="Google Shape;172;p19"/>
          <p:cNvSpPr txBox="1"/>
          <p:nvPr>
            <p:ph idx="4294967295"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173" name="Google Shape;173;p19"/>
          <p:cNvPicPr preferRelativeResize="0"/>
          <p:nvPr/>
        </p:nvPicPr>
        <p:blipFill>
          <a:blip r:embed="rId3">
            <a:alphaModFix/>
          </a:blip>
          <a:stretch>
            <a:fillRect/>
          </a:stretch>
        </p:blipFill>
        <p:spPr>
          <a:xfrm>
            <a:off x="0" y="1001500"/>
            <a:ext cx="9144002" cy="656600"/>
          </a:xfrm>
          <a:prstGeom prst="rect">
            <a:avLst/>
          </a:prstGeom>
          <a:noFill/>
          <a:ln>
            <a:noFill/>
          </a:ln>
        </p:spPr>
      </p:pic>
      <p:pic>
        <p:nvPicPr>
          <p:cNvPr id="174" name="Google Shape;174;p19"/>
          <p:cNvPicPr preferRelativeResize="0"/>
          <p:nvPr/>
        </p:nvPicPr>
        <p:blipFill>
          <a:blip r:embed="rId4">
            <a:alphaModFix/>
          </a:blip>
          <a:stretch>
            <a:fillRect/>
          </a:stretch>
        </p:blipFill>
        <p:spPr>
          <a:xfrm>
            <a:off x="0" y="1658100"/>
            <a:ext cx="9144003" cy="656596"/>
          </a:xfrm>
          <a:prstGeom prst="rect">
            <a:avLst/>
          </a:prstGeom>
          <a:noFill/>
          <a:ln>
            <a:noFill/>
          </a:ln>
        </p:spPr>
      </p:pic>
      <p:pic>
        <p:nvPicPr>
          <p:cNvPr id="175" name="Google Shape;175;p19"/>
          <p:cNvPicPr preferRelativeResize="0"/>
          <p:nvPr/>
        </p:nvPicPr>
        <p:blipFill>
          <a:blip r:embed="rId5">
            <a:alphaModFix/>
          </a:blip>
          <a:stretch>
            <a:fillRect/>
          </a:stretch>
        </p:blipFill>
        <p:spPr>
          <a:xfrm>
            <a:off x="0" y="2314702"/>
            <a:ext cx="9143999" cy="699295"/>
          </a:xfrm>
          <a:prstGeom prst="rect">
            <a:avLst/>
          </a:prstGeom>
          <a:noFill/>
          <a:ln>
            <a:noFill/>
          </a:ln>
        </p:spPr>
      </p:pic>
      <p:pic>
        <p:nvPicPr>
          <p:cNvPr id="176" name="Google Shape;176;p19"/>
          <p:cNvPicPr preferRelativeResize="0"/>
          <p:nvPr/>
        </p:nvPicPr>
        <p:blipFill>
          <a:blip r:embed="rId6">
            <a:alphaModFix/>
          </a:blip>
          <a:stretch>
            <a:fillRect/>
          </a:stretch>
        </p:blipFill>
        <p:spPr>
          <a:xfrm>
            <a:off x="0" y="3014000"/>
            <a:ext cx="9143997" cy="494270"/>
          </a:xfrm>
          <a:prstGeom prst="rect">
            <a:avLst/>
          </a:prstGeom>
          <a:noFill/>
          <a:ln>
            <a:noFill/>
          </a:ln>
        </p:spPr>
      </p:pic>
      <p:pic>
        <p:nvPicPr>
          <p:cNvPr id="177" name="Google Shape;177;p19"/>
          <p:cNvPicPr preferRelativeResize="0"/>
          <p:nvPr/>
        </p:nvPicPr>
        <p:blipFill>
          <a:blip r:embed="rId7">
            <a:alphaModFix/>
          </a:blip>
          <a:stretch>
            <a:fillRect/>
          </a:stretch>
        </p:blipFill>
        <p:spPr>
          <a:xfrm>
            <a:off x="0" y="3508276"/>
            <a:ext cx="9144000" cy="576197"/>
          </a:xfrm>
          <a:prstGeom prst="rect">
            <a:avLst/>
          </a:prstGeom>
          <a:noFill/>
          <a:ln>
            <a:noFill/>
          </a:ln>
        </p:spPr>
      </p:pic>
      <p:pic>
        <p:nvPicPr>
          <p:cNvPr id="178" name="Google Shape;178;p19"/>
          <p:cNvPicPr preferRelativeResize="0"/>
          <p:nvPr/>
        </p:nvPicPr>
        <p:blipFill>
          <a:blip r:embed="rId8">
            <a:alphaModFix/>
          </a:blip>
          <a:stretch>
            <a:fillRect/>
          </a:stretch>
        </p:blipFill>
        <p:spPr>
          <a:xfrm>
            <a:off x="0" y="4084476"/>
            <a:ext cx="9143997" cy="649808"/>
          </a:xfrm>
          <a:prstGeom prst="rect">
            <a:avLst/>
          </a:prstGeom>
          <a:noFill/>
          <a:ln>
            <a:noFill/>
          </a:ln>
        </p:spPr>
      </p:pic>
      <p:pic>
        <p:nvPicPr>
          <p:cNvPr id="179" name="Google Shape;179;p19"/>
          <p:cNvPicPr preferRelativeResize="0"/>
          <p:nvPr/>
        </p:nvPicPr>
        <p:blipFill>
          <a:blip r:embed="rId9">
            <a:alphaModFix/>
          </a:blip>
          <a:stretch>
            <a:fillRect/>
          </a:stretch>
        </p:blipFill>
        <p:spPr>
          <a:xfrm>
            <a:off x="0" y="131205"/>
            <a:ext cx="9144001" cy="87029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3" name="Shape 183"/>
        <p:cNvGrpSpPr/>
        <p:nvPr/>
      </p:nvGrpSpPr>
      <p:grpSpPr>
        <a:xfrm>
          <a:off x="0" y="0"/>
          <a:ext cx="0" cy="0"/>
          <a:chOff x="0" y="0"/>
          <a:chExt cx="0" cy="0"/>
        </a:xfrm>
      </p:grpSpPr>
      <p:sp>
        <p:nvSpPr>
          <p:cNvPr id="184" name="Google Shape;184;p20"/>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sz="3000"/>
              <a:t>So what does that look like?</a:t>
            </a:r>
            <a:endParaRPr sz="3000"/>
          </a:p>
        </p:txBody>
      </p:sp>
      <p:pic>
        <p:nvPicPr>
          <p:cNvPr id="185" name="Google Shape;185;p20"/>
          <p:cNvPicPr preferRelativeResize="0"/>
          <p:nvPr/>
        </p:nvPicPr>
        <p:blipFill>
          <a:blip r:embed="rId3">
            <a:alphaModFix/>
          </a:blip>
          <a:stretch>
            <a:fillRect/>
          </a:stretch>
        </p:blipFill>
        <p:spPr>
          <a:xfrm>
            <a:off x="1804612" y="1307850"/>
            <a:ext cx="5534773" cy="345924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9" name="Shape 189"/>
        <p:cNvGrpSpPr/>
        <p:nvPr/>
      </p:nvGrpSpPr>
      <p:grpSpPr>
        <a:xfrm>
          <a:off x="0" y="0"/>
          <a:ext cx="0" cy="0"/>
          <a:chOff x="0" y="0"/>
          <a:chExt cx="0" cy="0"/>
        </a:xfrm>
      </p:grpSpPr>
      <p:sp>
        <p:nvSpPr>
          <p:cNvPr id="190" name="Google Shape;190;p21"/>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21"/>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92" name="Google Shape;192;p21">
            <a:hlinkClick r:id="rId3"/>
          </p:cNvPr>
          <p:cNvPicPr preferRelativeResize="0"/>
          <p:nvPr/>
        </p:nvPicPr>
        <p:blipFill>
          <a:blip r:embed="rId4">
            <a:alphaModFix/>
          </a:blip>
          <a:stretch>
            <a:fillRect/>
          </a:stretch>
        </p:blipFill>
        <p:spPr>
          <a:xfrm>
            <a:off x="0" y="0"/>
            <a:ext cx="9144002" cy="514349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